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jpg!d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9" r:id="rId8"/>
    <p:sldId id="261" r:id="rId9"/>
    <p:sldId id="270" r:id="rId10"/>
    <p:sldId id="262" r:id="rId11"/>
    <p:sldId id="271" r:id="rId12"/>
    <p:sldId id="263" r:id="rId13"/>
    <p:sldId id="264" r:id="rId14"/>
    <p:sldId id="272" r:id="rId15"/>
    <p:sldId id="265" r:id="rId16"/>
    <p:sldId id="267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93" d="100"/>
          <a:sy n="93" d="100"/>
        </p:scale>
        <p:origin x="1320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37F99-6BC7-C240-A683-A197F9FBD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320FA2-EDFC-4049-B235-D69E00772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FBFD5-CE4E-E04B-9419-6545BA14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2EF09-5985-FD4C-9461-7A4F0D476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74994-ABEB-CF48-83C8-91EDCAA3B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19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20E86-2B0A-BA4B-8133-4D5D82A84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6A5DE8-3F7C-CB45-818E-CB21F98AB8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46BD4-32FB-6B47-8E7F-1777A9C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7C94D3-7F3D-F748-8798-C1AC4F5F0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52F15-6736-1B43-BB9C-CD83C6788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52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A4AC1-8DB5-8A41-A861-08D364419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3EA78B-BA83-D442-BA2A-DA8A61BD6A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F2F1C-2A65-784D-8D87-B8B700912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5D8DC-371E-424B-B189-9BE0EBDD0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A22CE-2D4B-3E42-B0DA-398936C81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8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ECE0-39C6-D943-B7F6-5CDF4B74A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61736-D51F-E748-B14B-9426833D8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E23FB-A55A-124E-9E76-1DBCD57ED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5CE57-1D06-DC41-958F-19823037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66A0E-AA93-4C4F-BDE6-129D066E0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7D4F4-2202-7F4C-A86E-B426F9EEC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71162-6A7E-0E4A-837C-BB14976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0ABE2-0A7A-8940-957F-B975EB386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A1D2C-2F43-9341-AF43-B4812160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928D7-F62A-B440-A8A0-E22979D7E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3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6701A-8BD0-D046-ACCF-930B2A781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3C585-50A6-4849-A6E6-5877B4E02F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5D9890-8FD5-6341-BDCE-90C37796B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5E0D0E-9BA3-D143-99D1-0B0A0968E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9C954-67CF-E341-AC0A-5F47F7198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F545-0E89-1449-8BB2-81F1D57A8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733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D72DD-36D2-6242-98B2-1CC83CC9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44B15F-9142-9F4E-BD59-27837998B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62798C-3709-6947-A360-A4105E7A1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C7ABE-8D51-164F-A12F-68237E6CB1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A1EB48-45BC-6440-86C0-E9B3755C6A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F9656F-5445-4044-ABB6-30D62B696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F89E3-1DDC-CC43-870B-94932A10A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E3FE8D-4D48-A241-BCBB-EB0C4770D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66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A5908-3C09-AC4B-9BF6-9E757E503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EEA0D6-2910-9D4C-AC55-4A9FFD338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8B8BBA-72A5-D242-ACC1-329217C5D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A16193-7A40-8242-BD06-5212F6238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71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EB1E38-841D-924F-8696-87C8B09D0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2C4C03-148B-FF4F-B92B-30C77C8B1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58C55A-5EA1-134D-B8FA-FA5498C9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32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7A9CC-4BDF-4C42-89CD-B717A5B3A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F7179-82B6-A447-BA66-8EF7255B5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9CBD82-B9D6-4040-A2D1-ADADDE1B6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F1F80-ECE6-D14D-9E25-F4F33988D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9907E-9DE5-AC4A-97B8-F0B786597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C7924-0BB3-E04B-9F67-60666F159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8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E0EE7-086C-2248-A00B-305DAF23F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001ABC-AD8D-3741-9967-2A3EC1BE39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4A35A-216E-054D-ADE0-FA61DB49D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B05346-2C1A-7442-A0F6-C0221DEAD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79475-64AC-2E4D-8AAA-D33DBFC76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5C2C7-CC98-494E-BBBD-95B59185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80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268799-6A1F-AA42-959F-954DED56C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709D2-13B8-294F-8610-BA84270E79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744B6-EAC9-C44B-83A5-2CF7ADDFF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F58E6-C513-5A46-97CD-8427A79CF89D}" type="datetimeFigureOut">
              <a:rPr lang="en-US" smtClean="0"/>
              <a:t>3/22/25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D5211-32DF-4243-887A-39DB5281F7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352A9-8D5F-624C-80E8-6C8C7CABE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8ED35-9FE9-7740-8A9C-ACC05BB49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4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milysearch.org/wiki/en/Ivory_Coast_Genealogy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photos.app.goo.gl/iVcayMDJbcuHCDeB9" TargetMode="Externa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idea-plan-action-success-concept-1855598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s/photo/924915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hotos.app.goo.gl/Fwhv4LHUtJ6K8JyJ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ijabehospital.org/history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travel.org/wiki/en/index.php?title=File:Senegal_regions.png" TargetMode="External"/><Relationship Id="rId3" Type="http://schemas.openxmlformats.org/officeDocument/2006/relationships/hyperlink" Target="https://hopital-barthimee.org/l-hopital-barthimee/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photos.app.goo.gl/Xpe4uvZ4yBo7NB7W9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photos.app.goo.gl/oF5PLzJ9Ghb853Ni9" TargetMode="External"/><Relationship Id="rId5" Type="http://schemas.openxmlformats.org/officeDocument/2006/relationships/hyperlink" Target="https://photos.app.goo.gl/BVCBNH9FfJ1ZJFex8" TargetMode="External"/><Relationship Id="rId4" Type="http://schemas.openxmlformats.org/officeDocument/2006/relationships/hyperlink" Target="https://photos.app.goo.gl/YpriCCsMC56x53x4A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dubai-4k-wallpaper-most-downloaded-building-exterior-built-structure-wallpaper-cmxjk" TargetMode="External"/><Relationship Id="rId7" Type="http://schemas.openxmlformats.org/officeDocument/2006/relationships/image" Target="../media/image10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s://pxhere.com/es/photo/1419358" TargetMode="External"/><Relationship Id="rId4" Type="http://schemas.openxmlformats.org/officeDocument/2006/relationships/image" Target="../media/image8.jpg!d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hotos.app.goo.gl/akq2QgEUwcg4poNv9" TargetMode="External"/><Relationship Id="rId2" Type="http://schemas.openxmlformats.org/officeDocument/2006/relationships/hyperlink" Target="https://www.salfa.org/#couverture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g"/><Relationship Id="rId5" Type="http://schemas.openxmlformats.org/officeDocument/2006/relationships/hyperlink" Target="https://photos.app.goo.gl/d5NXruCpipPaXPQi9" TargetMode="External"/><Relationship Id="rId4" Type="http://schemas.openxmlformats.org/officeDocument/2006/relationships/hyperlink" Target="https://photos.app.goo.gl/eA7j7sFhAHmWQVtB9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eamoresyrelaciones.blogspot.com/2016/06/africa-el-contiente-olvidado-3-angola-1.html" TargetMode="External"/><Relationship Id="rId3" Type="http://schemas.openxmlformats.org/officeDocument/2006/relationships/hyperlink" Target="https://photos.app.goo.gl/5vqyz8ugq8Y8CwPV8" TargetMode="External"/><Relationship Id="rId7" Type="http://schemas.openxmlformats.org/officeDocument/2006/relationships/image" Target="../media/image12.gif"/><Relationship Id="rId2" Type="http://schemas.openxmlformats.org/officeDocument/2006/relationships/hyperlink" Target="https://photos.app.goo.gl/2umzzV8hH4YWW9qx8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photos.app.goo.gl/WcSovw1Uun2cmp957" TargetMode="External"/><Relationship Id="rId5" Type="http://schemas.openxmlformats.org/officeDocument/2006/relationships/hyperlink" Target="https://photos.app.goo.gl/H8kJ4bKMpVwbW4pv8" TargetMode="External"/><Relationship Id="rId4" Type="http://schemas.openxmlformats.org/officeDocument/2006/relationships/hyperlink" Target="https://photos.app.goo.gl/rJ2oHtGzrMA4v6H9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52AD0-91BD-5A4E-AB17-2A776D7852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Lessons from the Mission Field  Transforming Lives Through Medical Outreach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ED3F46-6DE5-C547-B3CD-4065CF35B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2783" y="4036752"/>
            <a:ext cx="9144000" cy="2133599"/>
          </a:xfrm>
        </p:spPr>
        <p:txBody>
          <a:bodyPr>
            <a:normAutofit/>
          </a:bodyPr>
          <a:lstStyle/>
          <a:p>
            <a:endParaRPr lang="en-ZA" dirty="0"/>
          </a:p>
          <a:p>
            <a:r>
              <a:rPr lang="en-ZA" dirty="0"/>
              <a:t>Insights from Missions in Senegal, Madagascar, Angola, and Ivory Coast</a:t>
            </a:r>
          </a:p>
          <a:p>
            <a:endParaRPr lang="en-ZA" b="1" dirty="0"/>
          </a:p>
          <a:p>
            <a:r>
              <a:rPr lang="en-ZA" dirty="0"/>
              <a:t>Augustin K. </a:t>
            </a:r>
            <a:r>
              <a:rPr lang="en-ZA" dirty="0" err="1"/>
              <a:t>Lutakwa</a:t>
            </a:r>
            <a:endParaRPr lang="en-ZA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025F56-B72D-364C-AE31-D9FD0268BC69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6981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791E6-73DE-9C4D-ADD0-18000985A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Angola – Challenges in Remote Areas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88D1C-0BFC-0447-A61C-9D4F19067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414" y="2201629"/>
            <a:ext cx="4710320" cy="48736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b="1" dirty="0"/>
          </a:p>
          <a:p>
            <a:r>
              <a:rPr lang="en-ZA" b="1" dirty="0"/>
              <a:t>Minimal supplies, limited staff, remote locations</a:t>
            </a:r>
            <a:endParaRPr lang="en-ZA" dirty="0"/>
          </a:p>
          <a:p>
            <a:r>
              <a:rPr lang="en-ZA" b="1" dirty="0"/>
              <a:t>Lesson:</a:t>
            </a:r>
            <a:r>
              <a:rPr lang="en-ZA" dirty="0"/>
              <a:t> Adaptability, creativity, training locals</a:t>
            </a:r>
          </a:p>
          <a:p>
            <a:r>
              <a:rPr lang="en-ZA" b="1" dirty="0"/>
              <a:t>Example:</a:t>
            </a:r>
            <a:r>
              <a:rPr lang="en-ZA" dirty="0"/>
              <a:t> Working under extreme conditions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D32152-B1E6-A742-8554-C1DD5EC7D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646" y="914400"/>
            <a:ext cx="6955436" cy="540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93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9D6D8-606F-CE48-999C-6470AFC4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011" y="299804"/>
            <a:ext cx="3581092" cy="1026826"/>
          </a:xfrm>
        </p:spPr>
        <p:txBody>
          <a:bodyPr/>
          <a:lstStyle/>
          <a:p>
            <a:r>
              <a:rPr lang="en-US" dirty="0"/>
              <a:t>IVORY COAST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335C69-F532-1441-9023-91C1FA0A59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546361" y="299804"/>
            <a:ext cx="6370819" cy="6041036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0EC789-9B16-9441-B0EB-16A0E2CB7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753877" y="1859560"/>
            <a:ext cx="4332157" cy="35810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AE8636-5208-644C-97EF-C40D0B71171A}"/>
              </a:ext>
            </a:extLst>
          </p:cNvPr>
          <p:cNvSpPr txBox="1"/>
          <p:nvPr/>
        </p:nvSpPr>
        <p:spPr>
          <a:xfrm>
            <a:off x="1364105" y="6128904"/>
            <a:ext cx="1224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5"/>
              </a:rPr>
              <a:t>Ivory Coast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334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A7623-939C-FA49-8F86-F6F07D71C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47" y="307298"/>
            <a:ext cx="3932237" cy="1101777"/>
          </a:xfrm>
        </p:spPr>
        <p:txBody>
          <a:bodyPr>
            <a:normAutofit fontScale="90000"/>
          </a:bodyPr>
          <a:lstStyle/>
          <a:p>
            <a:r>
              <a:rPr lang="en-ZA" b="1" dirty="0"/>
              <a:t>Ivory Coast </a:t>
            </a:r>
            <a:br>
              <a:rPr lang="en-ZA" b="1" dirty="0"/>
            </a:br>
            <a:r>
              <a:rPr lang="en-ZA" b="1" dirty="0"/>
              <a:t>– Mission as Teamwork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58E99-580E-3E40-A583-69CBDCA0E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63" y="1193644"/>
            <a:ext cx="5190006" cy="53570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ZA" b="1" dirty="0"/>
          </a:p>
          <a:p>
            <a:r>
              <a:rPr lang="en-ZA" b="1" dirty="0"/>
              <a:t>Mission involves three key groups:</a:t>
            </a:r>
            <a:endParaRPr lang="en-ZA" dirty="0"/>
          </a:p>
          <a:p>
            <a:pPr lvl="1"/>
            <a:r>
              <a:rPr lang="en-ZA" b="1" dirty="0"/>
              <a:t>Those who go</a:t>
            </a:r>
            <a:r>
              <a:rPr lang="en-ZA" dirty="0"/>
              <a:t> – Doctors, nurses, field workers</a:t>
            </a:r>
          </a:p>
          <a:p>
            <a:pPr lvl="1"/>
            <a:r>
              <a:rPr lang="en-ZA" b="1" dirty="0"/>
              <a:t>Those who support</a:t>
            </a:r>
            <a:r>
              <a:rPr lang="en-ZA" dirty="0"/>
              <a:t> – Donors, logistics teams</a:t>
            </a:r>
          </a:p>
          <a:p>
            <a:pPr lvl="1"/>
            <a:r>
              <a:rPr lang="en-ZA" b="1" dirty="0"/>
              <a:t>Those who pray</a:t>
            </a:r>
            <a:r>
              <a:rPr lang="en-ZA" dirty="0"/>
              <a:t> – Spiritual warriors sustaining the mission</a:t>
            </a:r>
          </a:p>
          <a:p>
            <a:r>
              <a:rPr lang="en-ZA" b="1" dirty="0"/>
              <a:t>Lesson:</a:t>
            </a:r>
            <a:r>
              <a:rPr lang="en-ZA" dirty="0"/>
              <a:t> A mission succeeds when all three groups work together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7BCD81-3EDF-3D40-B141-B2671729D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469" y="858186"/>
            <a:ext cx="6619068" cy="510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38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46BFD-3FE5-CE46-B72E-123545CC6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88" y="681037"/>
            <a:ext cx="10515600" cy="1325563"/>
          </a:xfrm>
        </p:spPr>
        <p:txBody>
          <a:bodyPr/>
          <a:lstStyle/>
          <a:p>
            <a:r>
              <a:rPr lang="en-ZA" b="1" dirty="0"/>
              <a:t>Why Medical Missions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6F4B2-9FB7-E848-8F48-54B00E388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ZA" b="1" dirty="0"/>
          </a:p>
          <a:p>
            <a:pPr marL="0" indent="0">
              <a:buNone/>
            </a:pPr>
            <a:r>
              <a:rPr lang="en-ZA" b="1" dirty="0"/>
              <a:t>Mission Goal:</a:t>
            </a:r>
            <a:r>
              <a:rPr lang="en-ZA" dirty="0"/>
              <a:t> </a:t>
            </a:r>
          </a:p>
          <a:p>
            <a:pPr marL="0" indent="0">
              <a:buNone/>
            </a:pPr>
            <a:r>
              <a:rPr lang="en-ZA" dirty="0"/>
              <a:t>      No one should be left behind, regardless of geography or resources</a:t>
            </a:r>
          </a:p>
          <a:p>
            <a:pPr marL="0" indent="0">
              <a:buNone/>
            </a:pPr>
            <a:r>
              <a:rPr lang="en-ZA" b="1" dirty="0"/>
              <a:t>Commitment to Global Healthcare:</a:t>
            </a:r>
            <a:endParaRPr lang="en-ZA" dirty="0"/>
          </a:p>
          <a:p>
            <a:pPr lvl="1"/>
            <a:r>
              <a:rPr lang="en-ZA" dirty="0"/>
              <a:t>Providing </a:t>
            </a:r>
            <a:r>
              <a:rPr lang="en-ZA" b="1" dirty="0"/>
              <a:t>quality care</a:t>
            </a:r>
            <a:r>
              <a:rPr lang="en-ZA" dirty="0"/>
              <a:t> to underserved communities</a:t>
            </a:r>
          </a:p>
          <a:p>
            <a:pPr lvl="1"/>
            <a:r>
              <a:rPr lang="en-ZA" b="1" dirty="0"/>
              <a:t>Supporting</a:t>
            </a:r>
            <a:r>
              <a:rPr lang="en-ZA" dirty="0"/>
              <a:t> rather than replacing local healthcare infrastructure</a:t>
            </a:r>
          </a:p>
          <a:p>
            <a:pPr lvl="1"/>
            <a:r>
              <a:rPr lang="en-ZA" b="1" dirty="0"/>
              <a:t>Collaboration</a:t>
            </a:r>
            <a:r>
              <a:rPr lang="en-ZA" dirty="0"/>
              <a:t> with local professionals for sustainability</a:t>
            </a:r>
          </a:p>
          <a:p>
            <a:pPr marL="0" indent="0">
              <a:buNone/>
            </a:pPr>
            <a:r>
              <a:rPr lang="en-ZA" b="1" dirty="0"/>
              <a:t>Message:</a:t>
            </a:r>
            <a:r>
              <a:rPr lang="en-ZA" dirty="0"/>
              <a:t> We are a global family—let’s act like it!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6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94A5F5-F17F-8341-A8A5-87B3796A1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668" y="0"/>
            <a:ext cx="10406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3358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7BF40-B151-B745-82BC-7B25565CC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31561"/>
          </a:xfrm>
        </p:spPr>
        <p:txBody>
          <a:bodyPr/>
          <a:lstStyle/>
          <a:p>
            <a:pPr algn="ctr"/>
            <a:r>
              <a:rPr lang="en-ZA" b="1" dirty="0"/>
              <a:t>Challenges &amp; Needs in Medical Missions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93949-C31D-8B44-A07F-9BD3F49B6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659" y="2057400"/>
            <a:ext cx="6172200" cy="48736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b="1" dirty="0"/>
          </a:p>
          <a:p>
            <a:pPr marL="0" indent="0">
              <a:buNone/>
            </a:pPr>
            <a:r>
              <a:rPr lang="en-ZA" b="1" dirty="0"/>
              <a:t>The Reality on the Ground:</a:t>
            </a:r>
            <a:endParaRPr lang="en-ZA" dirty="0"/>
          </a:p>
          <a:p>
            <a:pPr lvl="1"/>
            <a:r>
              <a:rPr lang="en-ZA" dirty="0"/>
              <a:t>Shortage of doctors, lack of resources, financial constraints</a:t>
            </a:r>
          </a:p>
          <a:p>
            <a:pPr marL="0" indent="0">
              <a:buNone/>
            </a:pPr>
            <a:r>
              <a:rPr lang="en-ZA" b="1" dirty="0"/>
              <a:t>How Can We Overcome These Challenges?</a:t>
            </a:r>
            <a:endParaRPr lang="en-ZA" dirty="0"/>
          </a:p>
          <a:p>
            <a:pPr lvl="1"/>
            <a:r>
              <a:rPr lang="en-ZA" dirty="0"/>
              <a:t>More </a:t>
            </a:r>
            <a:r>
              <a:rPr lang="en-ZA" b="1" dirty="0"/>
              <a:t>volunteers, financial support, medical supply donations, and prayer</a:t>
            </a:r>
            <a:endParaRPr lang="en-Z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4ED328-21A1-F446-8B82-C1B422C75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859" y="565879"/>
            <a:ext cx="5742482" cy="572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622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7A1E0-E88F-AB4E-9F1F-F64B6C61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457200"/>
            <a:ext cx="9144000" cy="1086787"/>
          </a:xfrm>
        </p:spPr>
        <p:txBody>
          <a:bodyPr/>
          <a:lstStyle/>
          <a:p>
            <a:r>
              <a:rPr lang="en-ZA" b="1" dirty="0"/>
              <a:t>Call to Action - How You Can Get Involved?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363B8-2B53-5842-9EE6-65A4BEB00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27175"/>
            <a:ext cx="6772378" cy="48736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b="1" dirty="0"/>
          </a:p>
          <a:p>
            <a:r>
              <a:rPr lang="en-ZA" b="1" dirty="0"/>
              <a:t>Go</a:t>
            </a:r>
            <a:r>
              <a:rPr lang="en-ZA" dirty="0"/>
              <a:t> – Join a mission trip, serve where needed</a:t>
            </a:r>
          </a:p>
          <a:p>
            <a:r>
              <a:rPr lang="en-ZA" b="1" dirty="0"/>
              <a:t>Give</a:t>
            </a:r>
            <a:r>
              <a:rPr lang="en-ZA" dirty="0"/>
              <a:t> – Sponsor a project, donate supplies, support financially</a:t>
            </a:r>
          </a:p>
          <a:p>
            <a:r>
              <a:rPr lang="en-ZA" b="1" dirty="0"/>
              <a:t>Pray</a:t>
            </a:r>
            <a:r>
              <a:rPr lang="en-ZA" dirty="0"/>
              <a:t> – Keep missions and healthcare workers in prayer</a:t>
            </a:r>
          </a:p>
          <a:p>
            <a:r>
              <a:rPr lang="en-ZA" b="1" dirty="0"/>
              <a:t>Challenge:</a:t>
            </a:r>
            <a:r>
              <a:rPr lang="en-ZA" dirty="0"/>
              <a:t> Take </a:t>
            </a:r>
            <a:r>
              <a:rPr lang="en-ZA" b="1" dirty="0"/>
              <a:t>one step today</a:t>
            </a:r>
            <a:r>
              <a:rPr lang="en-ZA" dirty="0"/>
              <a:t> to be part of this mission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BA489D-B32D-294A-B9C8-2F461C7E6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9921" y="1930868"/>
            <a:ext cx="4946754" cy="408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75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8C708-1C0F-D24C-968C-925669E21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442" y="665876"/>
            <a:ext cx="3932237" cy="1600200"/>
          </a:xfrm>
        </p:spPr>
        <p:txBody>
          <a:bodyPr/>
          <a:lstStyle/>
          <a:p>
            <a:r>
              <a:rPr lang="en-ZA" b="1" dirty="0"/>
              <a:t>Q&amp;A </a:t>
            </a:r>
            <a:br>
              <a:rPr lang="en-ZA" b="1" dirty="0"/>
            </a:br>
            <a:r>
              <a:rPr lang="en-ZA" b="1" dirty="0"/>
              <a:t>Discussion</a:t>
            </a:r>
            <a:br>
              <a:rPr lang="en-ZA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7ACF0-38BD-BA44-BE09-84D2061EF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415" y="2564640"/>
            <a:ext cx="5549769" cy="40835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ZA" b="1" dirty="0"/>
              <a:t>Prayer</a:t>
            </a:r>
            <a:r>
              <a:rPr lang="en-ZA" dirty="0"/>
              <a:t> for guidance in serving others</a:t>
            </a:r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r>
              <a:rPr lang="en-ZA" dirty="0"/>
              <a:t>Thank you Rachel &amp; Victor </a:t>
            </a:r>
            <a:br>
              <a:rPr lang="en-ZA" dirty="0"/>
            </a:br>
            <a:r>
              <a:rPr lang="en-ZA" dirty="0"/>
              <a:t> (</a:t>
            </a:r>
            <a:r>
              <a:rPr lang="en-ZA" dirty="0" err="1"/>
              <a:t>Ngithume</a:t>
            </a:r>
            <a:r>
              <a:rPr lang="en-ZA" dirty="0"/>
              <a:t> Nkosi)</a:t>
            </a:r>
            <a:br>
              <a:rPr lang="en-ZA" dirty="0"/>
            </a:br>
            <a:r>
              <a:rPr lang="en-ZA" dirty="0"/>
              <a:t>All the Unnamed Angels-Financial support!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God All the Glory!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5D1E6B-40D0-AE4B-A4C5-863C98381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33697" y="367311"/>
            <a:ext cx="6291888" cy="612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93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1A9B0-82D6-F340-B322-C66C4EE12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25" y="187377"/>
            <a:ext cx="5337303" cy="682053"/>
          </a:xfrm>
        </p:spPr>
        <p:txBody>
          <a:bodyPr/>
          <a:lstStyle/>
          <a:p>
            <a:pPr algn="ctr"/>
            <a:r>
              <a:rPr lang="en-ZA" b="1" dirty="0"/>
              <a:t>Introduction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2B3DA-6E29-804E-BA71-4FF5058FF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053" y="869430"/>
            <a:ext cx="6172200" cy="1034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dirty="0"/>
              <a:t>Brief introduction:</a:t>
            </a:r>
            <a:br>
              <a:rPr lang="en-ZA" b="1" dirty="0"/>
            </a:br>
            <a:r>
              <a:rPr lang="en-ZA" dirty="0"/>
              <a:t>about myself &amp; my mission work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02077D-BCA9-9E4D-83DD-71FDA0D15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228" y="149902"/>
            <a:ext cx="4607719" cy="65057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1F3409-0896-E046-90D7-5AC241A39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9" y="1903751"/>
            <a:ext cx="6451512" cy="43171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22EA75-C0FF-6948-B6A8-3619B2B0BB59}"/>
              </a:ext>
            </a:extLst>
          </p:cNvPr>
          <p:cNvSpPr txBox="1"/>
          <p:nvPr/>
        </p:nvSpPr>
        <p:spPr>
          <a:xfrm>
            <a:off x="2099767" y="6301291"/>
            <a:ext cx="2875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hlinkClick r:id="rId4"/>
              </a:rPr>
              <a:t>Zavora</a:t>
            </a:r>
            <a:r>
              <a:rPr lang="en-US" dirty="0">
                <a:hlinkClick r:id="rId4"/>
              </a:rPr>
              <a:t> Clinic in Mozambique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566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D8905-288C-2A4D-8D4D-2B8D8F034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56610"/>
          </a:xfrm>
        </p:spPr>
        <p:txBody>
          <a:bodyPr/>
          <a:lstStyle/>
          <a:p>
            <a:pPr algn="ctr"/>
            <a:r>
              <a:rPr lang="en-ZA" b="1" dirty="0"/>
              <a:t>The Heart of Medical Missions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391A5-5000-EF45-ABE8-C48FF4E70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ZA" b="1" dirty="0"/>
          </a:p>
          <a:p>
            <a:r>
              <a:rPr lang="en-ZA" b="1" dirty="0"/>
              <a:t>Biblical Foundation:</a:t>
            </a:r>
            <a:endParaRPr lang="en-ZA" dirty="0"/>
          </a:p>
          <a:p>
            <a:pPr lvl="1"/>
            <a:r>
              <a:rPr lang="en-ZA" dirty="0"/>
              <a:t>Matthew 25:35-40 – "Whatever you did for one of the least of these, you did for me."</a:t>
            </a:r>
          </a:p>
          <a:p>
            <a:pPr lvl="1"/>
            <a:r>
              <a:rPr lang="en-ZA" dirty="0"/>
              <a:t>Luke 10:33-37 – The Good Samaritan’s example</a:t>
            </a:r>
          </a:p>
          <a:p>
            <a:r>
              <a:rPr lang="en-ZA" b="1" dirty="0"/>
              <a:t>Why Medical Missions?</a:t>
            </a:r>
            <a:endParaRPr lang="en-ZA" dirty="0"/>
          </a:p>
          <a:p>
            <a:pPr lvl="1"/>
            <a:r>
              <a:rPr lang="en-ZA" dirty="0"/>
              <a:t>Addressing </a:t>
            </a:r>
            <a:r>
              <a:rPr lang="en-ZA" b="1" dirty="0"/>
              <a:t>spiritual &amp; medical needs</a:t>
            </a:r>
            <a:endParaRPr lang="en-ZA" dirty="0"/>
          </a:p>
          <a:p>
            <a:pPr lvl="1"/>
            <a:r>
              <a:rPr lang="en-ZA" dirty="0"/>
              <a:t>Role of </a:t>
            </a:r>
            <a:r>
              <a:rPr lang="en-ZA" b="1" dirty="0"/>
              <a:t>Christian healthcare professionals</a:t>
            </a:r>
            <a:r>
              <a:rPr lang="en-ZA" dirty="0"/>
              <a:t> in Christ’s ministry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3411A3-203C-BB4B-BFFE-2E72A37C2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3" y="2149942"/>
            <a:ext cx="3935412" cy="38910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CED3DEB-D938-AD45-AB5A-5D2E02300644}"/>
              </a:ext>
            </a:extLst>
          </p:cNvPr>
          <p:cNvSpPr txBox="1"/>
          <p:nvPr/>
        </p:nvSpPr>
        <p:spPr>
          <a:xfrm>
            <a:off x="807791" y="6377167"/>
            <a:ext cx="3749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Dr Elwood and Bernice </a:t>
            </a:r>
            <a:r>
              <a:rPr lang="en-US" dirty="0" err="1">
                <a:hlinkClick r:id="rId3"/>
              </a:rPr>
              <a:t>Kijabe</a:t>
            </a:r>
            <a:r>
              <a:rPr lang="en-US" dirty="0">
                <a:hlinkClick r:id="rId3"/>
              </a:rPr>
              <a:t> hospital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25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9BEA4-0A9C-3C4D-8444-25D4592F3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86" y="577120"/>
            <a:ext cx="4935173" cy="1266669"/>
          </a:xfrm>
        </p:spPr>
        <p:txBody>
          <a:bodyPr/>
          <a:lstStyle/>
          <a:p>
            <a:r>
              <a:rPr lang="en-ZA" b="1" dirty="0"/>
              <a:t>Key Lessons from the Field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4A0E8-7B55-B74A-95C5-B1761F073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86" y="2342214"/>
            <a:ext cx="4935173" cy="3938666"/>
          </a:xfrm>
        </p:spPr>
        <p:txBody>
          <a:bodyPr/>
          <a:lstStyle/>
          <a:p>
            <a:pPr marL="0" indent="0">
              <a:buNone/>
            </a:pPr>
            <a:endParaRPr lang="en-ZA" b="1" dirty="0"/>
          </a:p>
          <a:p>
            <a:r>
              <a:rPr lang="en-ZA" b="1" dirty="0"/>
              <a:t>Stories &amp; experiences</a:t>
            </a:r>
            <a:r>
              <a:rPr lang="en-ZA" dirty="0"/>
              <a:t> from four countries</a:t>
            </a:r>
          </a:p>
          <a:p>
            <a:pPr marL="0" indent="0">
              <a:buNone/>
            </a:pPr>
            <a:endParaRPr lang="en-ZA" dirty="0"/>
          </a:p>
          <a:p>
            <a:r>
              <a:rPr lang="en-ZA" b="1" dirty="0"/>
              <a:t>Themes:</a:t>
            </a:r>
            <a:r>
              <a:rPr lang="en-ZA" dirty="0"/>
              <a:t> </a:t>
            </a:r>
          </a:p>
          <a:p>
            <a:pPr marL="0" indent="0">
              <a:buNone/>
            </a:pPr>
            <a:r>
              <a:rPr lang="en-ZA" dirty="0"/>
              <a:t>Faith, perseverance, teamwork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DFFF09-875E-0E4B-81A9-31B9AEE2B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154" y="209862"/>
            <a:ext cx="6145967" cy="652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8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167D62-EAD3-F844-B3D5-717C98A33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691582" cy="1600200"/>
          </a:xfrm>
        </p:spPr>
        <p:txBody>
          <a:bodyPr>
            <a:normAutofit/>
          </a:bodyPr>
          <a:lstStyle/>
          <a:p>
            <a:r>
              <a:rPr lang="en-US" sz="4400" b="1" dirty="0"/>
              <a:t>SENEGAL Outreach/Mission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F1D976-543B-F44E-83E7-E4749E90D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16" y="2606363"/>
            <a:ext cx="5886853" cy="3607399"/>
          </a:xfrm>
        </p:spPr>
        <p:txBody>
          <a:bodyPr/>
          <a:lstStyle/>
          <a:p>
            <a:r>
              <a:rPr lang="en-US" dirty="0">
                <a:solidFill>
                  <a:srgbClr val="0563C1"/>
                </a:solidFill>
                <a:hlinkClick r:id="rId2"/>
              </a:rPr>
              <a:t>Barthimee Hospital Pictures</a:t>
            </a:r>
            <a:endParaRPr lang="en-US" dirty="0">
              <a:solidFill>
                <a:srgbClr val="0563C1"/>
              </a:solidFill>
            </a:endParaRPr>
          </a:p>
          <a:p>
            <a:r>
              <a:rPr lang="en-US" dirty="0">
                <a:solidFill>
                  <a:srgbClr val="0563C1"/>
                </a:solidFill>
                <a:hlinkClick r:id="rId3"/>
              </a:rPr>
              <a:t>Barthimee Hospital Website</a:t>
            </a:r>
            <a:endParaRPr lang="en-US" dirty="0">
              <a:solidFill>
                <a:srgbClr val="0563C1"/>
              </a:solidFill>
            </a:endParaRPr>
          </a:p>
          <a:p>
            <a:r>
              <a:rPr lang="en-ZA" dirty="0">
                <a:hlinkClick r:id="rId4"/>
              </a:rPr>
              <a:t>Poste de Sante Keru Yakar –Dakar</a:t>
            </a:r>
            <a:endParaRPr lang="en-ZA" dirty="0"/>
          </a:p>
          <a:p>
            <a:r>
              <a:rPr lang="en-ZA" dirty="0">
                <a:hlinkClick r:id="rId5"/>
              </a:rPr>
              <a:t>Post de Sante Keru-Yiiw</a:t>
            </a:r>
            <a:endParaRPr lang="en-ZA" dirty="0"/>
          </a:p>
          <a:p>
            <a:r>
              <a:rPr lang="en-ZA" dirty="0">
                <a:hlinkClick r:id="rId6"/>
              </a:rPr>
              <a:t>Clinique de Galle </a:t>
            </a:r>
            <a:r>
              <a:rPr lang="en-ZA" dirty="0" err="1">
                <a:hlinkClick r:id="rId6"/>
              </a:rPr>
              <a:t>Kisalle</a:t>
            </a:r>
            <a:r>
              <a:rPr lang="en-ZA" dirty="0">
                <a:hlinkClick r:id="rId6"/>
              </a:rPr>
              <a:t>- </a:t>
            </a:r>
            <a:r>
              <a:rPr lang="en-ZA" dirty="0" err="1">
                <a:hlinkClick r:id="rId6"/>
              </a:rPr>
              <a:t>Dhara</a:t>
            </a:r>
            <a:endParaRPr lang="en-US" dirty="0">
              <a:solidFill>
                <a:srgbClr val="0563C1"/>
              </a:solidFill>
            </a:endParaRPr>
          </a:p>
          <a:p>
            <a:endParaRPr lang="en-US" dirty="0">
              <a:solidFill>
                <a:srgbClr val="0563C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84AD4E-DDC5-2C4B-A878-ED4E685F33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303169" y="514350"/>
            <a:ext cx="5741322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94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BF955-5A2B-A940-B770-824D8D9E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033" y="114352"/>
            <a:ext cx="4841485" cy="1429636"/>
          </a:xfrm>
        </p:spPr>
        <p:txBody>
          <a:bodyPr/>
          <a:lstStyle/>
          <a:p>
            <a:r>
              <a:rPr lang="en-ZA" b="1" dirty="0"/>
              <a:t>SENEGAL</a:t>
            </a:r>
            <a:br>
              <a:rPr lang="en-ZA" b="1" dirty="0"/>
            </a:br>
            <a:r>
              <a:rPr lang="en-ZA" b="1" dirty="0"/>
              <a:t>Inspiring Young Doctors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80CDF-4904-5647-9AE5-8701DFD65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54" y="1701606"/>
            <a:ext cx="6172200" cy="48191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ZA" b="1" dirty="0"/>
          </a:p>
          <a:p>
            <a:r>
              <a:rPr lang="en-ZA" b="1" dirty="0"/>
              <a:t>Challenge:</a:t>
            </a:r>
            <a:r>
              <a:rPr lang="en-ZA" dirty="0"/>
              <a:t> </a:t>
            </a:r>
          </a:p>
          <a:p>
            <a:pPr marL="0" indent="0">
              <a:buNone/>
            </a:pPr>
            <a:r>
              <a:rPr lang="en-ZA" dirty="0"/>
              <a:t>   Many young doctors lack vision</a:t>
            </a:r>
          </a:p>
          <a:p>
            <a:r>
              <a:rPr lang="en-ZA" b="1" dirty="0"/>
              <a:t>Lesson:</a:t>
            </a:r>
            <a:r>
              <a:rPr lang="en-ZA" dirty="0"/>
              <a:t> </a:t>
            </a:r>
          </a:p>
          <a:p>
            <a:pPr marL="0" indent="0">
              <a:buNone/>
            </a:pPr>
            <a:r>
              <a:rPr lang="en-ZA" dirty="0"/>
              <a:t>Mission work helps doctors find purpose beyond a career</a:t>
            </a:r>
          </a:p>
          <a:p>
            <a:r>
              <a:rPr lang="en-ZA" b="1" dirty="0"/>
              <a:t>Example:</a:t>
            </a:r>
            <a:r>
              <a:rPr lang="en-ZA" dirty="0"/>
              <a:t> </a:t>
            </a:r>
          </a:p>
          <a:p>
            <a:pPr marL="0" indent="0">
              <a:buNone/>
            </a:pPr>
            <a:r>
              <a:rPr lang="en-ZA" dirty="0"/>
              <a:t>Mentoring a young doctor who found his calling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59DAA2-303D-3344-9919-68F5A001E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654" y="1257300"/>
            <a:ext cx="5551357" cy="436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93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0F2164-0B24-D142-8C5D-56CBE272A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92" y="259386"/>
            <a:ext cx="3404701" cy="1325563"/>
          </a:xfrm>
        </p:spPr>
        <p:txBody>
          <a:bodyPr/>
          <a:lstStyle/>
          <a:p>
            <a:r>
              <a:rPr lang="en-US" dirty="0"/>
              <a:t>Madagascar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263F9B0-6BA6-1E48-8A58-8C68F2F12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242" y="1809946"/>
            <a:ext cx="3604302" cy="2252689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E1568B-5794-A845-AF5F-247234FF8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5292" y="4287633"/>
            <a:ext cx="3604302" cy="23855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2FADE5B-8852-354C-8B82-83EA9D759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218" y="153648"/>
            <a:ext cx="4356427" cy="655070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8E2C566-FF2A-C840-8FB2-B7012B757A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9494" y="153647"/>
            <a:ext cx="3930724" cy="655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8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3B8B3-D6FB-954F-89CC-3D546A521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/>
              <a:t>MADAGASCAR—Overcoming Challenges &amp; Trusting God</a:t>
            </a:r>
            <a:br>
              <a:rPr lang="en-ZA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D5A7D-B22A-864D-92B0-5F2B849F8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77956"/>
            <a:ext cx="6707188" cy="6387736"/>
          </a:xfrm>
        </p:spPr>
        <p:txBody>
          <a:bodyPr>
            <a:normAutofit fontScale="92500" lnSpcReduction="20000"/>
          </a:bodyPr>
          <a:lstStyle/>
          <a:p>
            <a:r>
              <a:rPr lang="en-ZA" b="1" dirty="0"/>
              <a:t>Limited resources</a:t>
            </a:r>
            <a:r>
              <a:rPr lang="en-ZA" dirty="0"/>
              <a:t> but </a:t>
            </a:r>
            <a:r>
              <a:rPr lang="en-ZA" b="1" dirty="0"/>
              <a:t>God’s provision</a:t>
            </a:r>
            <a:r>
              <a:rPr lang="en-ZA" dirty="0"/>
              <a:t> is always enough</a:t>
            </a:r>
          </a:p>
          <a:p>
            <a:r>
              <a:rPr lang="en-ZA" b="1" dirty="0"/>
              <a:t>Example: </a:t>
            </a:r>
            <a:r>
              <a:rPr lang="en-ZA" b="1" dirty="0" err="1"/>
              <a:t>Dr.</a:t>
            </a:r>
            <a:r>
              <a:rPr lang="en-ZA" b="1" dirty="0"/>
              <a:t> </a:t>
            </a:r>
            <a:r>
              <a:rPr lang="en-ZA" b="1" dirty="0" err="1"/>
              <a:t>Quanbeck’s</a:t>
            </a:r>
            <a:r>
              <a:rPr lang="en-ZA" b="1" dirty="0"/>
              <a:t> Story</a:t>
            </a:r>
            <a:endParaRPr lang="en-ZA" dirty="0"/>
          </a:p>
          <a:p>
            <a:pPr lvl="1"/>
            <a:r>
              <a:rPr lang="en-ZA" dirty="0"/>
              <a:t>Started with a </a:t>
            </a:r>
            <a:r>
              <a:rPr lang="en-ZA" b="1" dirty="0"/>
              <a:t>small vision</a:t>
            </a:r>
            <a:r>
              <a:rPr lang="en-ZA" dirty="0"/>
              <a:t> to run a Christian hospital</a:t>
            </a:r>
          </a:p>
          <a:p>
            <a:pPr lvl="1"/>
            <a:r>
              <a:rPr lang="en-ZA" dirty="0"/>
              <a:t>Entrusted with </a:t>
            </a:r>
            <a:r>
              <a:rPr lang="en-ZA" b="1" dirty="0"/>
              <a:t>government facilities</a:t>
            </a:r>
            <a:r>
              <a:rPr lang="en-ZA" dirty="0"/>
              <a:t> due to excellence</a:t>
            </a:r>
          </a:p>
          <a:p>
            <a:pPr lvl="1"/>
            <a:r>
              <a:rPr lang="en-ZA" b="1" dirty="0"/>
              <a:t>Today:</a:t>
            </a:r>
            <a:r>
              <a:rPr lang="en-ZA" dirty="0"/>
              <a:t> SALFA runs </a:t>
            </a:r>
            <a:r>
              <a:rPr lang="en-ZA" b="1" dirty="0"/>
              <a:t>50+ self-sustaining</a:t>
            </a:r>
            <a:r>
              <a:rPr lang="en-ZA" dirty="0"/>
              <a:t> health </a:t>
            </a:r>
            <a:r>
              <a:rPr lang="en-ZA" dirty="0" err="1"/>
              <a:t>centers</a:t>
            </a:r>
            <a:endParaRPr lang="en-ZA" dirty="0"/>
          </a:p>
          <a:p>
            <a:pPr lvl="1"/>
            <a:r>
              <a:rPr lang="en-ZA" b="1" dirty="0"/>
              <a:t>Lesson:</a:t>
            </a:r>
            <a:r>
              <a:rPr lang="en-ZA" dirty="0"/>
              <a:t> "Be faithful in little, and God will entrust you with more."</a:t>
            </a:r>
          </a:p>
          <a:p>
            <a:r>
              <a:rPr lang="en-ZA" dirty="0"/>
              <a:t>Links: </a:t>
            </a:r>
            <a:br>
              <a:rPr lang="en-ZA" dirty="0"/>
            </a:br>
            <a:r>
              <a:rPr lang="en-ZA" dirty="0">
                <a:hlinkClick r:id="rId2"/>
              </a:rPr>
              <a:t>SALFA</a:t>
            </a:r>
            <a:endParaRPr lang="en-ZA" dirty="0"/>
          </a:p>
          <a:p>
            <a:r>
              <a:rPr lang="en-ZA" dirty="0">
                <a:hlinkClick r:id="rId3"/>
              </a:rPr>
              <a:t>Antananarivo</a:t>
            </a:r>
            <a:endParaRPr lang="en-ZA" dirty="0"/>
          </a:p>
          <a:p>
            <a:r>
              <a:rPr lang="en-ZA" dirty="0">
                <a:hlinkClick r:id="rId4"/>
              </a:rPr>
              <a:t>Antsirabe</a:t>
            </a:r>
            <a:endParaRPr lang="en-ZA" dirty="0"/>
          </a:p>
          <a:p>
            <a:r>
              <a:rPr lang="en-ZA" dirty="0">
                <a:hlinkClick r:id="rId5"/>
              </a:rPr>
              <a:t>Salfa Ivory Atsimo(Fionarantsoa)</a:t>
            </a:r>
            <a:endParaRPr lang="en-ZA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1FEC47-C68A-DF44-BC45-EF70AEB0B3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222291"/>
            <a:ext cx="4875212" cy="402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24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594CE-EDC8-C743-A33E-85004B0D5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ANGOLA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05DA4-A9DC-554D-8EFE-ECE89976A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297" y="2858989"/>
            <a:ext cx="6172200" cy="3645226"/>
          </a:xfrm>
        </p:spPr>
        <p:txBody>
          <a:bodyPr/>
          <a:lstStyle/>
          <a:p>
            <a:r>
              <a:rPr lang="en-US" dirty="0">
                <a:hlinkClick r:id="rId2"/>
              </a:rPr>
              <a:t>Cavango Clinic</a:t>
            </a:r>
            <a:endParaRPr lang="en-US" dirty="0"/>
          </a:p>
          <a:p>
            <a:r>
              <a:rPr lang="en-ZA" dirty="0">
                <a:hlinkClick r:id="rId3"/>
              </a:rPr>
              <a:t>CEML (Centre </a:t>
            </a:r>
            <a:r>
              <a:rPr lang="en-ZA" dirty="0" err="1">
                <a:hlinkClick r:id="rId3"/>
              </a:rPr>
              <a:t>Evangelico</a:t>
            </a:r>
            <a:r>
              <a:rPr lang="en-ZA" dirty="0">
                <a:hlinkClick r:id="rId3"/>
              </a:rPr>
              <a:t> de </a:t>
            </a:r>
            <a:r>
              <a:rPr lang="en-ZA" dirty="0" err="1">
                <a:hlinkClick r:id="rId3"/>
              </a:rPr>
              <a:t>Medicina</a:t>
            </a:r>
            <a:r>
              <a:rPr lang="en-ZA" dirty="0">
                <a:hlinkClick r:id="rId3"/>
              </a:rPr>
              <a:t> do </a:t>
            </a:r>
            <a:r>
              <a:rPr lang="en-ZA" dirty="0" err="1">
                <a:hlinkClick r:id="rId3"/>
              </a:rPr>
              <a:t>Lubango</a:t>
            </a:r>
            <a:r>
              <a:rPr lang="en-ZA" dirty="0"/>
              <a:t>)</a:t>
            </a:r>
          </a:p>
          <a:p>
            <a:r>
              <a:rPr lang="en-ZA" dirty="0">
                <a:hlinkClick r:id="rId4"/>
              </a:rPr>
              <a:t>Hospital Mama </a:t>
            </a:r>
            <a:r>
              <a:rPr lang="en-ZA" dirty="0" err="1">
                <a:hlinkClick r:id="rId4"/>
              </a:rPr>
              <a:t>Muxima</a:t>
            </a:r>
            <a:r>
              <a:rPr lang="en-ZA" dirty="0">
                <a:hlinkClick r:id="rId4"/>
              </a:rPr>
              <a:t> </a:t>
            </a:r>
            <a:r>
              <a:rPr lang="en-ZA" dirty="0" err="1">
                <a:hlinkClick r:id="rId4"/>
              </a:rPr>
              <a:t>Toco</a:t>
            </a:r>
            <a:endParaRPr lang="en-ZA" dirty="0"/>
          </a:p>
          <a:p>
            <a:r>
              <a:rPr lang="en-ZA" dirty="0" err="1">
                <a:hlinkClick r:id="rId5"/>
              </a:rPr>
              <a:t>Augustino</a:t>
            </a:r>
            <a:r>
              <a:rPr lang="en-ZA" dirty="0">
                <a:hlinkClick r:id="rId5"/>
              </a:rPr>
              <a:t> </a:t>
            </a:r>
            <a:r>
              <a:rPr lang="en-ZA" dirty="0" err="1">
                <a:hlinkClick r:id="rId5"/>
              </a:rPr>
              <a:t>Neto</a:t>
            </a:r>
            <a:r>
              <a:rPr lang="en-ZA" dirty="0">
                <a:hlinkClick r:id="rId5"/>
              </a:rPr>
              <a:t> Central Hospital</a:t>
            </a:r>
            <a:endParaRPr lang="en-ZA" dirty="0"/>
          </a:p>
          <a:p>
            <a:r>
              <a:rPr lang="en-ZA" dirty="0">
                <a:hlinkClick r:id="rId6"/>
              </a:rPr>
              <a:t>Hospital Olga </a:t>
            </a:r>
            <a:r>
              <a:rPr lang="en-ZA" dirty="0" err="1">
                <a:hlinkClick r:id="rId6"/>
              </a:rPr>
              <a:t>Chaves</a:t>
            </a:r>
            <a:r>
              <a:rPr lang="en-ZA" dirty="0"/>
              <a:t>: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016193-EF39-A742-8F36-FF4F6B4A6B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879421" y="0"/>
            <a:ext cx="6312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50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3" Type="http://schemas.microsoft.com/office/2011/relationships/webextension" Target="webextension3.xml"/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  <wetp:taskpane dockstate="right" visibility="0" width="350" row="0">
    <wetp:webextensionref xmlns:r="http://schemas.openxmlformats.org/officeDocument/2006/relationships" r:id="rId2"/>
  </wetp:taskpane>
  <wetp:taskpane dockstate="right" visibility="0" width="350" row="0">
    <wetp:webextensionref xmlns:r="http://schemas.openxmlformats.org/officeDocument/2006/relationships" r:id="rId3"/>
  </wetp:taskpane>
</wetp:taskpanes>
</file>

<file path=ppt/webextensions/webextension1.xml><?xml version="1.0" encoding="utf-8"?>
<we:webextension xmlns:we="http://schemas.microsoft.com/office/webextensions/webextension/2010/11" id="{760F0903-DD10-0E48-94BB-7E0D7EFEB616}">
  <we:reference id="wa200005566" version="3.0.0.2" store="en-GB" storeType="OMEX"/>
  <we:alternateReferences>
    <we:reference id="WA200005566" version="3.0.0.2" store="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4DC06159-EDE1-544B-A0A5-26C8277C8B08}">
  <we:reference id="wa200005669" version="2.0.0.0" store="en-GB" storeType="OMEX"/>
  <we:alternateReferences>
    <we:reference id="WA200005669" version="2.0.0.0" store="" storeType="OMEX"/>
  </we:alternateReferences>
  <we:properties/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3B22BC99-F78D-324B-A8EA-81F94A88C3EC}">
  <we:reference id="wa104379997" version="3.0.0.0" store="en-GB" storeType="OMEX"/>
  <we:alternateReferences>
    <we:reference id="WA104379997" version="3.0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</TotalTime>
  <Words>548</Words>
  <Application>Microsoft Macintosh PowerPoint</Application>
  <PresentationFormat>Widescreen</PresentationFormat>
  <Paragraphs>98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Lessons from the Mission Field  Transforming Lives Through Medical Outreach</vt:lpstr>
      <vt:lpstr>Introduction</vt:lpstr>
      <vt:lpstr>The Heart of Medical Missions</vt:lpstr>
      <vt:lpstr>Key Lessons from the Field</vt:lpstr>
      <vt:lpstr>SENEGAL Outreach/Mission</vt:lpstr>
      <vt:lpstr>SENEGAL Inspiring Young Doctors</vt:lpstr>
      <vt:lpstr>Madagascar</vt:lpstr>
      <vt:lpstr>MADAGASCAR—Overcoming Challenges &amp; Trusting God </vt:lpstr>
      <vt:lpstr>ANGOLA</vt:lpstr>
      <vt:lpstr>Angola – Challenges in Remote Areas</vt:lpstr>
      <vt:lpstr>IVORY COAST</vt:lpstr>
      <vt:lpstr>Ivory Coast  – Mission as Teamwork</vt:lpstr>
      <vt:lpstr>Why Medical Missions</vt:lpstr>
      <vt:lpstr>PowerPoint Presentation</vt:lpstr>
      <vt:lpstr>Challenges &amp; Needs in Medical Missions</vt:lpstr>
      <vt:lpstr>Call to Action - How You Can Get Involved?</vt:lpstr>
      <vt:lpstr>Q&amp;A  Discussion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Lessons from the Mission Field  Transforming Lives Through Medical Outreach</dc:title>
  <dc:creator>Augustin Lutakwa</dc:creator>
  <cp:lastModifiedBy>victor fredlund</cp:lastModifiedBy>
  <cp:revision>5</cp:revision>
  <dcterms:created xsi:type="dcterms:W3CDTF">2025-03-21T12:48:58Z</dcterms:created>
  <dcterms:modified xsi:type="dcterms:W3CDTF">2025-03-22T09:09:54Z</dcterms:modified>
</cp:coreProperties>
</file>